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96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24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225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83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0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7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5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51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37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90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2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79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0" r:id="rId6"/>
    <p:sldLayoutId id="2147483715" r:id="rId7"/>
    <p:sldLayoutId id="2147483711" r:id="rId8"/>
    <p:sldLayoutId id="2147483712" r:id="rId9"/>
    <p:sldLayoutId id="2147483713" r:id="rId10"/>
    <p:sldLayoutId id="2147483714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0BAB-838D-8BF8-127F-232002A7B9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740819"/>
            <a:ext cx="5072380" cy="2002381"/>
          </a:xfrm>
        </p:spPr>
        <p:txBody>
          <a:bodyPr>
            <a:normAutofit/>
          </a:bodyPr>
          <a:lstStyle/>
          <a:p>
            <a:r>
              <a:rPr lang="en-US" dirty="0"/>
              <a:t>The anatomy of Human Brain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62990-1588-4E68-A0DE-BCA0A72F7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6"/>
            <a:ext cx="2725420" cy="144749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Presentation by:</a:t>
            </a:r>
          </a:p>
          <a:p>
            <a:pPr>
              <a:lnSpc>
                <a:spcPct val="100000"/>
              </a:lnSpc>
            </a:pPr>
            <a:r>
              <a:rPr lang="en-US" dirty="0"/>
              <a:t>Sibendra Timalsina</a:t>
            </a:r>
          </a:p>
          <a:p>
            <a:pPr>
              <a:lnSpc>
                <a:spcPct val="100000"/>
              </a:lnSpc>
            </a:pPr>
            <a:r>
              <a:rPr lang="en-US" dirty="0"/>
              <a:t>Sandip Thapa</a:t>
            </a:r>
          </a:p>
          <a:p>
            <a:pPr>
              <a:lnSpc>
                <a:spcPct val="100000"/>
              </a:lnSpc>
            </a:pPr>
            <a:endParaRPr lang="en-US" sz="1500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56521AEE-F472-4ED9-82B3-4E0791BB0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A0D6BC9-67A7-5B37-8B66-95D18AAB5F15}"/>
              </a:ext>
            </a:extLst>
          </p:cNvPr>
          <p:cNvSpPr txBox="1">
            <a:spLocks/>
          </p:cNvSpPr>
          <p:nvPr/>
        </p:nvSpPr>
        <p:spPr>
          <a:xfrm>
            <a:off x="4532243" y="5012033"/>
            <a:ext cx="3788797" cy="14474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spcBef>
                <a:spcPts val="1000"/>
              </a:spcBef>
              <a:spcAft>
                <a:spcPts val="0"/>
              </a:spcAft>
            </a:pPr>
            <a:r>
              <a:rPr lang="en-US" b="1" kern="1200" dirty="0">
                <a:solidFill>
                  <a:srgbClr val="000000"/>
                </a:solidFill>
                <a:effectLst/>
                <a:latin typeface="Grandview Display" panose="020B0502040204020203" pitchFamily="34" charset="0"/>
                <a:ea typeface="+mn-ea"/>
                <a:cs typeface="+mn-cs"/>
              </a:rPr>
              <a:t>Reviewed by:</a:t>
            </a:r>
            <a:endParaRPr lang="en-US" b="1" dirty="0">
              <a:effectLst/>
            </a:endParaRPr>
          </a:p>
          <a:p>
            <a:pPr marL="0" indent="0" algn="l" rtl="0" eaLnBrk="1" latinLnBrk="0" hangingPunct="1">
              <a:spcBef>
                <a:spcPts val="1000"/>
              </a:spcBef>
              <a:spcAft>
                <a:spcPts val="0"/>
              </a:spcAft>
            </a:pPr>
            <a:r>
              <a:rPr lang="en-US" kern="1200" dirty="0">
                <a:solidFill>
                  <a:srgbClr val="000000"/>
                </a:solidFill>
                <a:effectLst/>
                <a:latin typeface="Grandview Display" panose="020B0502040204020203" pitchFamily="34" charset="0"/>
                <a:ea typeface="+mn-ea"/>
                <a:cs typeface="+mn-cs"/>
              </a:rPr>
              <a:t>Deepak Rana Magar</a:t>
            </a:r>
            <a:endParaRPr lang="en-US" dirty="0">
              <a:effectLst/>
            </a:endParaRPr>
          </a:p>
          <a:p>
            <a:r>
              <a:rPr lang="en-US" kern="1200" dirty="0">
                <a:solidFill>
                  <a:srgbClr val="000000"/>
                </a:solidFill>
                <a:effectLst/>
                <a:latin typeface="Grandview Display" panose="020B0502040204020203" pitchFamily="34" charset="0"/>
                <a:ea typeface="+mn-ea"/>
                <a:cs typeface="+mn-cs"/>
              </a:rPr>
              <a:t>Aananda Bhusal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DD68AA0-EC47-054F-326B-BD1EC76E6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960" y="740819"/>
            <a:ext cx="4470400" cy="537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931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A8D669-84DA-74E0-B9BC-26E7FEE9DD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4401C8-BE54-3030-3544-2D27AD02F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1" y="3500438"/>
            <a:ext cx="7505700" cy="1844376"/>
          </a:xfrm>
        </p:spPr>
        <p:txBody>
          <a:bodyPr>
            <a:normAutofit/>
          </a:bodyPr>
          <a:lstStyle/>
          <a:p>
            <a:r>
              <a:rPr lang="en-US" sz="3200"/>
              <a:t>THANK YOU </a:t>
            </a:r>
          </a:p>
        </p:txBody>
      </p:sp>
      <p:sp>
        <p:nvSpPr>
          <p:cNvPr id="28" name="Footer Placeholder 6">
            <a:extLst>
              <a:ext uri="{FF2B5EF4-FFF2-40B4-BE49-F238E27FC236}">
                <a16:creationId xmlns:a16="http://schemas.microsoft.com/office/drawing/2014/main" id="{8DDD8900-A83D-4240-8B92-6791F8BFF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Brain Anatomy</a:t>
            </a:r>
          </a:p>
        </p:txBody>
      </p:sp>
      <p:sp>
        <p:nvSpPr>
          <p:cNvPr id="29" name="Slide Number Placeholder 9">
            <a:extLst>
              <a:ext uri="{FF2B5EF4-FFF2-40B4-BE49-F238E27FC236}">
                <a16:creationId xmlns:a16="http://schemas.microsoft.com/office/drawing/2014/main" id="{189828D3-A563-4315-9B1D-6D0BE69B2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972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5BC2B-EA6A-7FDD-1A19-85BA23D1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914400"/>
            <a:ext cx="5181601" cy="1451035"/>
          </a:xfrm>
        </p:spPr>
        <p:txBody>
          <a:bodyPr anchor="b">
            <a:normAutofit/>
          </a:bodyPr>
          <a:lstStyle/>
          <a:p>
            <a:r>
              <a:rPr lang="en-US" dirty="0"/>
              <a:t>The structure of human brain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B89B4D-3416-A2FA-5CAB-128551AE5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93" y="914400"/>
            <a:ext cx="4287392" cy="50292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C2EA1-02C6-3DD1-85C8-8A15D75DA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861187"/>
            <a:ext cx="5181600" cy="3082413"/>
          </a:xfrm>
        </p:spPr>
        <p:txBody>
          <a:bodyPr>
            <a:normAutofit/>
          </a:bodyPr>
          <a:lstStyle/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/>
              <a:t>It is made up of billions of nerve cells and controls all section of body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/>
              <a:t>We divide it into three parts :</a:t>
            </a:r>
          </a:p>
          <a:p>
            <a:pPr marL="914400" lvl="1"/>
            <a:r>
              <a:rPr lang="en-US" sz="2000" dirty="0"/>
              <a:t>Forebrain</a:t>
            </a:r>
          </a:p>
          <a:p>
            <a:pPr marL="914400" lvl="1"/>
            <a:r>
              <a:rPr lang="en-US" sz="2000" dirty="0"/>
              <a:t>Midbrain</a:t>
            </a:r>
          </a:p>
          <a:p>
            <a:pPr marL="914400" lvl="1"/>
            <a:r>
              <a:rPr lang="en-US" sz="2000" dirty="0"/>
              <a:t>Hindbrain</a:t>
            </a:r>
          </a:p>
        </p:txBody>
      </p:sp>
      <p:sp>
        <p:nvSpPr>
          <p:cNvPr id="26" name="Footer Placeholder 6">
            <a:extLst>
              <a:ext uri="{FF2B5EF4-FFF2-40B4-BE49-F238E27FC236}">
                <a16:creationId xmlns:a16="http://schemas.microsoft.com/office/drawing/2014/main" id="{D070C8F8-8A51-4FFD-9321-48130F3B8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06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206C-C2BE-B2B6-47EC-8FC6ECDD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4787709" cy="1447801"/>
          </a:xfrm>
        </p:spPr>
        <p:txBody>
          <a:bodyPr anchor="b">
            <a:normAutofit/>
          </a:bodyPr>
          <a:lstStyle/>
          <a:p>
            <a:r>
              <a:rPr lang="en-US"/>
              <a:t>Forebrain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A6A11-FCEF-9AE1-FEBE-124141F0E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2" y="2884869"/>
            <a:ext cx="4787710" cy="3325430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It is the largest part of the brain.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It is further divided into three major parts.</a:t>
            </a:r>
          </a:p>
          <a:p>
            <a:pPr lvl="1"/>
            <a:r>
              <a:rPr lang="en-US" sz="2000" dirty="0"/>
              <a:t>Cerebrum</a:t>
            </a:r>
          </a:p>
          <a:p>
            <a:pPr lvl="1"/>
            <a:r>
              <a:rPr lang="en-US" sz="2000" dirty="0"/>
              <a:t>Thalamus</a:t>
            </a:r>
          </a:p>
          <a:p>
            <a:pPr lvl="1"/>
            <a:r>
              <a:rPr lang="en-US" sz="2000" dirty="0"/>
              <a:t>Hypothalamus</a:t>
            </a:r>
          </a:p>
          <a:p>
            <a:endParaRPr lang="en-US" dirty="0"/>
          </a:p>
        </p:txBody>
      </p:sp>
      <p:pic>
        <p:nvPicPr>
          <p:cNvPr id="34" name="Picture 23" descr="Digital art of brain">
            <a:extLst>
              <a:ext uri="{FF2B5EF4-FFF2-40B4-BE49-F238E27FC236}">
                <a16:creationId xmlns:a16="http://schemas.microsoft.com/office/drawing/2014/main" id="{C8656F7D-D7CD-0B52-BA04-A95A8561C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93" r="4963"/>
          <a:stretch/>
        </p:blipFill>
        <p:spPr>
          <a:xfrm>
            <a:off x="6321287" y="1642885"/>
            <a:ext cx="5223013" cy="3572230"/>
          </a:xfrm>
          <a:prstGeom prst="rect">
            <a:avLst/>
          </a:prstGeom>
          <a:noFill/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DDEA55D3-9E3C-420C-AD74-64269951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 marL="0" rtl="0" eaLnBrk="1" latinLnBrk="0" hangingPunct="1">
              <a:spcBef>
                <a:spcPts val="0"/>
              </a:spcBef>
              <a:spcAft>
                <a:spcPts val="600"/>
              </a:spcAft>
            </a:pPr>
            <a:r>
              <a:rPr lang="en-US">
                <a:effectLst/>
              </a:rPr>
              <a:t>Brain Anatomy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946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453FE-77D3-FFE6-75E0-9734899E8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914400"/>
            <a:ext cx="5181601" cy="1451035"/>
          </a:xfrm>
        </p:spPr>
        <p:txBody>
          <a:bodyPr anchor="b">
            <a:normAutofit/>
          </a:bodyPr>
          <a:lstStyle/>
          <a:p>
            <a:r>
              <a:rPr lang="en-US"/>
              <a:t>Functions of Forebrain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EC2640-597E-A010-3C08-2A22FFE4D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323" y="914400"/>
            <a:ext cx="3570732" cy="50292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99F63-472A-56CF-2A72-8619CC347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854959"/>
            <a:ext cx="6096001" cy="3088641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/>
              <a:t>Forebrain is responsible for most of the brain functions</a:t>
            </a:r>
          </a:p>
          <a:p>
            <a:pPr>
              <a:lnSpc>
                <a:spcPct val="110000"/>
              </a:lnSpc>
            </a:pPr>
            <a:r>
              <a:rPr lang="en-US" dirty="0"/>
              <a:t> Thinking </a:t>
            </a:r>
          </a:p>
          <a:p>
            <a:pPr>
              <a:lnSpc>
                <a:spcPct val="110000"/>
              </a:lnSpc>
            </a:pPr>
            <a:r>
              <a:rPr lang="en-US" dirty="0"/>
              <a:t> Planning</a:t>
            </a:r>
          </a:p>
          <a:p>
            <a:pPr>
              <a:lnSpc>
                <a:spcPct val="110000"/>
              </a:lnSpc>
            </a:pPr>
            <a:r>
              <a:rPr lang="en-US" dirty="0"/>
              <a:t> Reasoning</a:t>
            </a:r>
          </a:p>
          <a:p>
            <a:pPr>
              <a:lnSpc>
                <a:spcPct val="110000"/>
              </a:lnSpc>
            </a:pPr>
            <a:r>
              <a:rPr lang="en-US" dirty="0"/>
              <a:t> Language Processing and interpreting</a:t>
            </a:r>
          </a:p>
          <a:p>
            <a:pPr>
              <a:lnSpc>
                <a:spcPct val="110000"/>
              </a:lnSpc>
            </a:pPr>
            <a:r>
              <a:rPr lang="en-US" dirty="0"/>
              <a:t> Processing input from our senses such as vision, touch, hearing, taste and smell.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DEA55D3-9E3C-420C-AD74-64269951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70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B2F0E-14E5-63A1-26B2-C32B1721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4787709" cy="1447801"/>
          </a:xfrm>
        </p:spPr>
        <p:txBody>
          <a:bodyPr anchor="b">
            <a:normAutofit/>
          </a:bodyPr>
          <a:lstStyle/>
          <a:p>
            <a:r>
              <a:rPr lang="en-US"/>
              <a:t>MIDBRAIN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9E254-0FF5-429F-2D20-0C64D3E4B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1" y="2833086"/>
            <a:ext cx="5273331" cy="3325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Made up of smallest brainstem components</a:t>
            </a:r>
          </a:p>
          <a:p>
            <a:pPr marL="0" indent="0">
              <a:buNone/>
            </a:pPr>
            <a:r>
              <a:rPr lang="en-US" dirty="0"/>
              <a:t>Some of the functions of midbrain include </a:t>
            </a:r>
          </a:p>
          <a:p>
            <a:r>
              <a:rPr lang="en-US" dirty="0"/>
              <a:t> Centre for visual and auditory reflexes.</a:t>
            </a:r>
          </a:p>
          <a:p>
            <a:r>
              <a:rPr lang="en-US" dirty="0"/>
              <a:t> Regulates eye movements.</a:t>
            </a:r>
          </a:p>
          <a:p>
            <a:r>
              <a:rPr lang="en-US" dirty="0"/>
              <a:t> Regulating muscles movement.</a:t>
            </a:r>
          </a:p>
          <a:p>
            <a:r>
              <a:rPr lang="en-US" dirty="0"/>
              <a:t> Regulating pain, mood, breathing, alertness, etc.                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49F04B-5DBB-EA15-CA96-15E7B0FB85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437" r="2" b="2"/>
          <a:stretch/>
        </p:blipFill>
        <p:spPr>
          <a:xfrm>
            <a:off x="6321287" y="647700"/>
            <a:ext cx="4944524" cy="5562600"/>
          </a:xfrm>
          <a:prstGeom prst="rect">
            <a:avLst/>
          </a:prstGeom>
          <a:noFill/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DEA55D3-9E3C-420C-AD74-64269951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669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17C98-AD8C-13E7-8132-BAB14250A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4787709" cy="1447801"/>
          </a:xfrm>
        </p:spPr>
        <p:txBody>
          <a:bodyPr anchor="b">
            <a:normAutofit/>
          </a:bodyPr>
          <a:lstStyle/>
          <a:p>
            <a:r>
              <a:rPr lang="en-US"/>
              <a:t>HINDBRAIN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446A5-0652-D575-347F-E63E856A1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2" y="2884869"/>
            <a:ext cx="4787710" cy="3325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located at lower back part and divided into three major parts.</a:t>
            </a:r>
          </a:p>
          <a:p>
            <a:r>
              <a:rPr lang="en-US" dirty="0"/>
              <a:t>Pons</a:t>
            </a:r>
          </a:p>
          <a:p>
            <a:r>
              <a:rPr lang="en-US" dirty="0"/>
              <a:t>Cerebellum</a:t>
            </a:r>
          </a:p>
          <a:p>
            <a:r>
              <a:rPr lang="en-US" dirty="0"/>
              <a:t>Medulla oblongata</a:t>
            </a:r>
          </a:p>
        </p:txBody>
      </p:sp>
      <p:pic>
        <p:nvPicPr>
          <p:cNvPr id="20" name="Picture 13" descr="Microscopic view of cells">
            <a:extLst>
              <a:ext uri="{FF2B5EF4-FFF2-40B4-BE49-F238E27FC236}">
                <a16:creationId xmlns:a16="http://schemas.microsoft.com/office/drawing/2014/main" id="{F5760042-BDEF-C981-2026-3F77686B8A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28" r="12456"/>
          <a:stretch/>
        </p:blipFill>
        <p:spPr>
          <a:xfrm>
            <a:off x="6321287" y="993378"/>
            <a:ext cx="5223013" cy="4871243"/>
          </a:xfrm>
          <a:prstGeom prst="rect">
            <a:avLst/>
          </a:prstGeom>
          <a:noFill/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31411C9-9C03-4BC1-A1A3-CD8F6F722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593452-F6FC-438E-8CAA-228C57E92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334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50682B-F7C8-EAF1-1CE9-14BF2FB57C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09" r="-1" b="7324"/>
          <a:stretch/>
        </p:blipFill>
        <p:spPr>
          <a:xfrm>
            <a:off x="20" y="914400"/>
            <a:ext cx="7353280" cy="50292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181A23-0A72-076F-534A-3AB2D8430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1485133"/>
            <a:ext cx="4986428" cy="2626599"/>
          </a:xfrm>
        </p:spPr>
        <p:txBody>
          <a:bodyPr anchor="t">
            <a:normAutofit/>
          </a:bodyPr>
          <a:lstStyle/>
          <a:p>
            <a:r>
              <a:rPr lang="en-US"/>
              <a:t>Functions of hindbrain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69BD5-A949-26AB-829F-0402DCDC8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0" y="834620"/>
            <a:ext cx="3424328" cy="5375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Regulates many vital processes and connects into the spinal cord. It is responsible for following pheromones in us</a:t>
            </a:r>
          </a:p>
          <a:p>
            <a:r>
              <a:rPr lang="en-US" dirty="0"/>
              <a:t>Respiration </a:t>
            </a:r>
          </a:p>
          <a:p>
            <a:r>
              <a:rPr lang="en-US" dirty="0"/>
              <a:t>Cardiovascular reflexes</a:t>
            </a:r>
          </a:p>
          <a:p>
            <a:r>
              <a:rPr lang="en-US" dirty="0"/>
              <a:t>Motor activities</a:t>
            </a:r>
          </a:p>
          <a:p>
            <a:r>
              <a:rPr lang="en-US" dirty="0"/>
              <a:t>Sleep-Wake cycle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DEA55D3-9E3C-420C-AD74-64269951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70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ED7F0-5397-D6ED-0960-A38ED0239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401"/>
            <a:ext cx="5901573" cy="873760"/>
          </a:xfrm>
        </p:spPr>
        <p:txBody>
          <a:bodyPr anchor="b">
            <a:normAutofit/>
          </a:bodyPr>
          <a:lstStyle/>
          <a:p>
            <a:r>
              <a:rPr lang="en-US" dirty="0"/>
              <a:t>HUMAN BRAIN AND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C2073-D7DB-42BF-12AC-FFC31F164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1" y="2123440"/>
            <a:ext cx="5901574" cy="4574223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Although AI is not a perfect duplicate of the human brain, it is inspired by its structure and operation.</a:t>
            </a:r>
          </a:p>
          <a:p>
            <a:pPr>
              <a:lnSpc>
                <a:spcPct val="110000"/>
              </a:lnSpc>
            </a:pPr>
            <a:r>
              <a:rPr lang="en-US" dirty="0"/>
              <a:t>Neurons and feedback loops are used for the human brain to process information, learn, and adapt through its various parts.</a:t>
            </a:r>
          </a:p>
          <a:p>
            <a:pPr>
              <a:lnSpc>
                <a:spcPct val="110000"/>
              </a:lnSpc>
            </a:pPr>
            <a:r>
              <a:rPr lang="en-US" dirty="0"/>
              <a:t>Artificial neural networks and feedback loops are used by AI systems to emulate some features of human cognition and behavior and to enhance their performance over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1719A4-7557-5992-2EB8-639A6B7CB8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13" r="16319" b="-1"/>
          <a:stretch/>
        </p:blipFill>
        <p:spPr>
          <a:xfrm>
            <a:off x="7385125" y="1239500"/>
            <a:ext cx="3892475" cy="4379000"/>
          </a:xfrm>
          <a:prstGeom prst="rect">
            <a:avLst/>
          </a:prstGeom>
          <a:noFill/>
        </p:spPr>
      </p:pic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D98BDDCD-F2A2-4455-8C33-A462EC02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376BC8A2-B757-46F4-A413-3CFAF765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99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4CF63-1A99-D4FE-E3E1-055F916B6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914400"/>
            <a:ext cx="5181601" cy="1451035"/>
          </a:xfrm>
        </p:spPr>
        <p:txBody>
          <a:bodyPr anchor="b">
            <a:normAutofit/>
          </a:bodyPr>
          <a:lstStyle/>
          <a:p>
            <a:r>
              <a:rPr lang="en-US" dirty="0"/>
              <a:t>Conclusion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E186D9-3973-AAC7-D335-683C8C993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615" y="914400"/>
            <a:ext cx="3470147" cy="50292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359BF-A35C-C6F1-3435-0E7883904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861187"/>
            <a:ext cx="5181600" cy="30824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Hence even though AI is not a duplicate of human brain, it is inspired by human brain’s ability for mysterious and glorious feats </a:t>
            </a:r>
          </a:p>
          <a:p>
            <a:pPr>
              <a:lnSpc>
                <a:spcPct val="110000"/>
              </a:lnSpc>
            </a:pPr>
            <a:r>
              <a:rPr lang="en-US" dirty="0"/>
              <a:t>Human brain remains mystery to modern science and if we continue to research and analyze further aspects of human brain, we can maybe implement it to AI 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9BCD8E1D-7F29-48BA-A1EB-E1916492F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9137F78D-732D-4CB5-869F-966A92C9C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33257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Citation">
      <a:dk1>
        <a:sysClr val="windowText" lastClr="000000"/>
      </a:dk1>
      <a:lt1>
        <a:sysClr val="window" lastClr="FFFFFF"/>
      </a:lt1>
      <a:dk2>
        <a:srgbClr val="01375D"/>
      </a:dk2>
      <a:lt2>
        <a:srgbClr val="F3F2EF"/>
      </a:lt2>
      <a:accent1>
        <a:srgbClr val="29A3D2"/>
      </a:accent1>
      <a:accent2>
        <a:srgbClr val="0669AC"/>
      </a:accent2>
      <a:accent3>
        <a:srgbClr val="FD891C"/>
      </a:accent3>
      <a:accent4>
        <a:srgbClr val="FD6927"/>
      </a:accent4>
      <a:accent5>
        <a:srgbClr val="F95131"/>
      </a:accent5>
      <a:accent6>
        <a:srgbClr val="CE5FAE"/>
      </a:accent6>
      <a:hlink>
        <a:srgbClr val="0F8EC1"/>
      </a:hlink>
      <a:folHlink>
        <a:srgbClr val="DC6400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366</Words>
  <Application>Microsoft Office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Grandview</vt:lpstr>
      <vt:lpstr>Grandview Display</vt:lpstr>
      <vt:lpstr>CitationVTI</vt:lpstr>
      <vt:lpstr>The anatomy of Human Brain </vt:lpstr>
      <vt:lpstr>The structure of human brain</vt:lpstr>
      <vt:lpstr>Forebrain</vt:lpstr>
      <vt:lpstr>Functions of Forebrain</vt:lpstr>
      <vt:lpstr>MIDBRAIN</vt:lpstr>
      <vt:lpstr>HINDBRAIN</vt:lpstr>
      <vt:lpstr>Functions of hindbrain</vt:lpstr>
      <vt:lpstr>HUMAN BRAIN AND AI</vt:lpstr>
      <vt:lpstr>Conclusion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anatomy of Human Brain </dc:title>
  <dc:creator>Sibindra Timalsina</dc:creator>
  <cp:lastModifiedBy>Sibindra Timalsina</cp:lastModifiedBy>
  <cp:revision>5</cp:revision>
  <dcterms:created xsi:type="dcterms:W3CDTF">2023-01-25T13:12:36Z</dcterms:created>
  <dcterms:modified xsi:type="dcterms:W3CDTF">2023-03-01T14:37:55Z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2023-01-25T13:19:49Z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9f8df8f9-0642-4dc5-a232-e69866213941</vt:lpwstr>
  </property>
  <property fmtid="{D5CDD505-2E9C-101B-9397-08002B2CF9AE}" pid="7" name="MSIP_Label_defa4170-0d19-0005-0004-bc88714345d2_ActionId">
    <vt:lpwstr>5b8bd22a-c770-4485-8dcf-cdd64dd107e5</vt:lpwstr>
  </property>
  <property fmtid="{D5CDD505-2E9C-101B-9397-08002B2CF9AE}" pid="8" name="MSIP_Label_defa4170-0d19-0005-0004-bc88714345d2_ContentBits">
    <vt:lpwstr>0</vt:lpwstr>
  </property>
</Properties>
</file>

<file path=docProps/thumbnail.jpeg>
</file>